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93" r:id="rId3"/>
    <p:sldId id="279" r:id="rId4"/>
    <p:sldId id="280" r:id="rId5"/>
    <p:sldId id="281" r:id="rId6"/>
    <p:sldId id="291" r:id="rId7"/>
    <p:sldId id="292" r:id="rId8"/>
    <p:sldId id="283" r:id="rId9"/>
    <p:sldId id="284" r:id="rId10"/>
    <p:sldId id="272" r:id="rId11"/>
    <p:sldId id="282" r:id="rId12"/>
    <p:sldId id="29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7ADB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24033-A6F3-454A-8D96-78740461468C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AAD35-A8C2-4147-B87F-8B9DC5268D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5892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4496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3827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5813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76B148E-0969-49C9-9625-52F8B5DC087E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142853"/>
            <a:ext cx="7772400" cy="1000132"/>
          </a:xfrm>
        </p:spPr>
        <p:txBody>
          <a:bodyPr/>
          <a:lstStyle/>
          <a:p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1428736"/>
            <a:ext cx="7000924" cy="3286148"/>
          </a:xfrm>
        </p:spPr>
        <p:txBody>
          <a:bodyPr>
            <a:normAutofit/>
          </a:bodyPr>
          <a:lstStyle/>
          <a:p>
            <a:r>
              <a:rPr lang="ru-RU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Алгебра и начала математического анализа, 11 класс.</a:t>
            </a:r>
          </a:p>
          <a:p>
            <a:endParaRPr lang="ru-RU" sz="1600" b="1" cap="all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4143380"/>
            <a:ext cx="5643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Урок на тему:</a:t>
            </a: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Понятие Логарифма.</a:t>
            </a:r>
          </a:p>
          <a:p>
            <a:pPr algn="ctr"/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257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5572140"/>
            <a:ext cx="3000396" cy="9286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400052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Cambria Math" pitchFamily="18" charset="0"/>
                <a:ea typeface="Cambria Math" pitchFamily="18" charset="0"/>
                <a:cs typeface="Courier New" pitchFamily="49" charset="0"/>
              </a:rPr>
              <a:t>Самый мудрый человек тот, кого больше всего раздражает потеря времени. </a:t>
            </a:r>
            <a:br>
              <a:rPr lang="ru-RU" b="1" dirty="0" smtClean="0">
                <a:latin typeface="Cambria Math" pitchFamily="18" charset="0"/>
                <a:ea typeface="Cambria Math" pitchFamily="18" charset="0"/>
                <a:cs typeface="Courier New" pitchFamily="49" charset="0"/>
              </a:rPr>
            </a:br>
            <a:r>
              <a:rPr lang="ru-RU" b="1" dirty="0" smtClean="0">
                <a:latin typeface="Cambria Math" pitchFamily="18" charset="0"/>
                <a:ea typeface="Cambria Math" pitchFamily="18" charset="0"/>
                <a:cs typeface="Courier New" pitchFamily="49" charset="0"/>
              </a:rPr>
              <a:t>  </a:t>
            </a:r>
            <a:br>
              <a:rPr lang="ru-RU" b="1" dirty="0" smtClean="0">
                <a:latin typeface="Cambria Math" pitchFamily="18" charset="0"/>
                <a:ea typeface="Cambria Math" pitchFamily="18" charset="0"/>
                <a:cs typeface="Courier New" pitchFamily="49" charset="0"/>
              </a:rPr>
            </a:br>
            <a:r>
              <a:rPr lang="ru-RU" b="1" dirty="0" smtClean="0">
                <a:latin typeface="Cambria Math" pitchFamily="18" charset="0"/>
                <a:ea typeface="Cambria Math" pitchFamily="18" charset="0"/>
                <a:cs typeface="Courier New" pitchFamily="49" charset="0"/>
              </a:rPr>
              <a:t>А. Данте.</a:t>
            </a:r>
            <a:endParaRPr lang="ru-RU" b="1" dirty="0">
              <a:latin typeface="Cambria Math" pitchFamily="18" charset="0"/>
              <a:ea typeface="Cambria Math" pitchFamily="18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Логарифм.</a:t>
            </a:r>
            <a:endParaRPr lang="ru-RU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7334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0" y="7143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95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96" name="Rectangle 24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7334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247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0" y="704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0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0" y="704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2" name="Рисунок 61" descr="134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2285984" y="1285860"/>
            <a:ext cx="4256097" cy="3471871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214282" y="4929198"/>
            <a:ext cx="84296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Решением уравнения 		 будет число:</a:t>
            </a: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Читается как логарифм по основанию 3 числа 6. У логарифма всегда есть основание и число, из которого он вычисляется.</a:t>
            </a:r>
            <a:endParaRPr lang="ru-RU" b="1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4929198"/>
            <a:ext cx="771530" cy="357190"/>
          </a:xfrm>
          <a:prstGeom prst="rect">
            <a:avLst/>
          </a:prstGeom>
          <a:noFill/>
        </p:spPr>
      </p:pic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5357826"/>
            <a:ext cx="1143008" cy="357190"/>
          </a:xfrm>
          <a:prstGeom prst="rect">
            <a:avLst/>
          </a:prstGeom>
          <a:noFill/>
        </p:spPr>
      </p:pic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Логарифм.</a:t>
            </a:r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0" y="1214422"/>
            <a:ext cx="900115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mtClean="0">
                <a:latin typeface="Arial" pitchFamily="34" charset="0"/>
                <a:cs typeface="Arial" pitchFamily="34" charset="0"/>
              </a:rPr>
              <a:t>Мы рассмотрели частный случай, теперь давайте введем конкретное определение, которое поможет нам решать различные задачи.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Определение.</a:t>
            </a:r>
            <a:r>
              <a:rPr lang="ru-RU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i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Логарифмом положительного числа </a:t>
            </a:r>
            <a:r>
              <a:rPr lang="en-US" b="1" i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 </a:t>
            </a:r>
            <a:r>
              <a:rPr lang="ru-RU" b="1" i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по положительному и отличному от одного основанию </a:t>
            </a:r>
            <a:r>
              <a:rPr lang="en-US" b="1" i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ru-RU" b="1" i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называют показатель степени, в которую нужно возвести число </a:t>
            </a:r>
            <a:r>
              <a:rPr lang="en-US" b="1" i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u-RU" b="1" i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чтобы получить число </a:t>
            </a:r>
            <a:r>
              <a:rPr lang="en-US" b="1" i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ru-RU" b="1" i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На математическом языке наше определение будет выглядеть так: 	</a:t>
            </a:r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Решением уравнения</a:t>
            </a:r>
          </a:p>
          <a:p>
            <a:pPr algn="just"/>
            <a:endParaRPr lang="ru-RU" b="1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b="1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будет единственный корень </a:t>
            </a:r>
          </a:p>
          <a:p>
            <a:pPr algn="just"/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endParaRPr lang="ru-RU" b="1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(логарифм числа </a:t>
            </a:r>
            <a:r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 </a:t>
            </a:r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по основанию </a:t>
            </a:r>
            <a:r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algn="just"/>
            <a:endParaRPr lang="ru-RU" b="1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7429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7429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7429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75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314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704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695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0" y="1114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0" y="695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85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86" name="Rectangle 26"/>
          <p:cNvSpPr>
            <a:spLocks noChangeArrowheads="1"/>
          </p:cNvSpPr>
          <p:nvPr/>
        </p:nvSpPr>
        <p:spPr bwMode="auto">
          <a:xfrm>
            <a:off x="0" y="695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88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0" y="695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91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92" name="Rectangle 32"/>
          <p:cNvSpPr>
            <a:spLocks noChangeArrowheads="1"/>
          </p:cNvSpPr>
          <p:nvPr/>
        </p:nvSpPr>
        <p:spPr bwMode="auto">
          <a:xfrm>
            <a:off x="0" y="695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3571876"/>
            <a:ext cx="3651911" cy="4286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4643446"/>
            <a:ext cx="1388755" cy="4286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Логарифм.</a:t>
            </a:r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0" y="1357298"/>
            <a:ext cx="9001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Рассмотрим конкретные примеры:</a:t>
            </a:r>
            <a:endParaRPr lang="ru-RU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1114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0" y="1114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371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0" y="371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88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89" name="Rectangle 25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962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0" y="1676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1857364"/>
            <a:ext cx="4500594" cy="500066"/>
          </a:xfrm>
          <a:prstGeom prst="rect">
            <a:avLst/>
          </a:prstGeom>
          <a:noFill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2428868"/>
            <a:ext cx="4033866" cy="785818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3143248"/>
            <a:ext cx="4618685" cy="857256"/>
          </a:xfrm>
          <a:prstGeom prst="rect">
            <a:avLst/>
          </a:prstGeom>
          <a:noFill/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7" y="4000504"/>
            <a:ext cx="4214842" cy="916270"/>
          </a:xfrm>
          <a:prstGeom prst="rect">
            <a:avLst/>
          </a:prstGeom>
          <a:noFill/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2019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Логарифм.</a:t>
            </a:r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0" y="1357298"/>
            <a:ext cx="90011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Давайте напишем более точное определение логарифма:</a:t>
            </a: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То есть, возведя положительное число а, отличное от единицы,  в степень логарифм по основанию а числа 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b 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получится число 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b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Примеры:</a:t>
            </a:r>
          </a:p>
          <a:p>
            <a:pPr algn="just"/>
            <a:endParaRPr lang="ru-RU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1114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0" y="1114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371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0" y="371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88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89" name="Rectangle 25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695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0" y="1390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1928802"/>
            <a:ext cx="4692927" cy="5000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704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4000504"/>
            <a:ext cx="5060668" cy="785818"/>
          </a:xfrm>
          <a:prstGeom prst="rect">
            <a:avLst/>
          </a:prstGeom>
          <a:noFill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Логарифм.</a:t>
            </a:r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42844" y="1643050"/>
            <a:ext cx="88583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Процесс нахождения логарифма числа обычно называется </a:t>
            </a:r>
            <a:r>
              <a:rPr lang="ru-RU" sz="2000" b="1" i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логарифмированием.</a:t>
            </a:r>
            <a:r>
              <a:rPr lang="ru-RU" sz="20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ru-RU" sz="20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Операция возведения в степень и логарифмирования являются обратными операциями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, стоит учитывать, что основание у обеих операций одинаковое. В нашем утверждении легко убедиться:</a:t>
            </a: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i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При вычислении логарифмов, обычно вычисление можно свести к решению показательного уравнения.</a:t>
            </a:r>
          </a:p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Ребята обратите внимание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, что логарифм по основанию 10 называются десятичным логарифмом и его принято обозначать символом 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lg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Например:</a:t>
            </a:r>
            <a:endParaRPr lang="ru-RU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75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352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357562"/>
            <a:ext cx="646747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5929330"/>
            <a:ext cx="3171847" cy="357190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Логарифм.</a:t>
            </a:r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0" y="1357298"/>
            <a:ext cx="900115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mtClean="0">
                <a:latin typeface="Arial" pitchFamily="34" charset="0"/>
                <a:cs typeface="Arial" pitchFamily="34" charset="0"/>
              </a:rPr>
              <a:t>	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Пример.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 Вычислить:</a:t>
            </a:r>
          </a:p>
          <a:p>
            <a:r>
              <a:rPr lang="ru-RU" sz="2000" smtClean="0">
                <a:latin typeface="Arial" pitchFamily="34" charset="0"/>
                <a:cs typeface="Arial" pitchFamily="34" charset="0"/>
              </a:rPr>
              <a:t>	а)		б)		в)</a:t>
            </a:r>
          </a:p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Решение.</a:t>
            </a:r>
          </a:p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а) 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То число, которое мы получим в ответе, примем за неизвестное х, тогда:</a:t>
            </a:r>
          </a:p>
          <a:p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r>
              <a:rPr lang="ru-RU" sz="200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Ответ: </a:t>
            </a:r>
          </a:p>
          <a:p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б) 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Пусть</a:t>
            </a:r>
          </a:p>
          <a:p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Ответ:</a:t>
            </a:r>
            <a:endParaRPr lang="ru-RU" sz="2000" b="1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75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75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1409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0" y="942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36" name="Rectangle 20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40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42" name="Rectangle 26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43" name="Rectangle 27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1714488"/>
            <a:ext cx="1171583" cy="35719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1643050"/>
            <a:ext cx="1313537" cy="428628"/>
          </a:xfrm>
          <a:prstGeom prst="rect">
            <a:avLst/>
          </a:prstGeom>
          <a:noFill/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1714488"/>
            <a:ext cx="1050139" cy="500066"/>
          </a:xfrm>
          <a:prstGeom prst="rect">
            <a:avLst/>
          </a:prstGeom>
          <a:noFill/>
        </p:spPr>
      </p:pic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2714620"/>
            <a:ext cx="1657362" cy="357190"/>
          </a:xfrm>
          <a:prstGeom prst="rect">
            <a:avLst/>
          </a:prstGeom>
          <a:noFill/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3071810"/>
            <a:ext cx="1071570" cy="357190"/>
          </a:xfrm>
          <a:prstGeom prst="rect">
            <a:avLst/>
          </a:prstGeom>
          <a:noFill/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3357562"/>
            <a:ext cx="1000132" cy="357190"/>
          </a:xfrm>
          <a:prstGeom prst="rect">
            <a:avLst/>
          </a:prstGeom>
          <a:noFill/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3643314"/>
            <a:ext cx="785818" cy="357190"/>
          </a:xfrm>
          <a:prstGeom prst="rect">
            <a:avLst/>
          </a:prstGeom>
          <a:noFill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3929066"/>
            <a:ext cx="674375" cy="285752"/>
          </a:xfrm>
          <a:prstGeom prst="rect">
            <a:avLst/>
          </a:prstGeom>
          <a:noFill/>
        </p:spPr>
      </p:pic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0" y="139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0" y="1628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0" y="1866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0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88" name="Picture 20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4143380"/>
            <a:ext cx="1485910" cy="285752"/>
          </a:xfrm>
          <a:prstGeom prst="rect">
            <a:avLst/>
          </a:prstGeom>
          <a:noFill/>
        </p:spPr>
      </p:pic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95" name="Picture 27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4429132"/>
            <a:ext cx="1811299" cy="428628"/>
          </a:xfrm>
          <a:prstGeom prst="rect">
            <a:avLst/>
          </a:prstGeom>
          <a:noFill/>
        </p:spPr>
      </p:pic>
      <p:pic>
        <p:nvPicPr>
          <p:cNvPr id="7194" name="Picture 26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4643446"/>
            <a:ext cx="1566709" cy="428628"/>
          </a:xfrm>
          <a:prstGeom prst="rect">
            <a:avLst/>
          </a:prstGeom>
          <a:noFill/>
        </p:spPr>
      </p:pic>
      <p:pic>
        <p:nvPicPr>
          <p:cNvPr id="7193" name="Picture 25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5000636"/>
            <a:ext cx="885831" cy="500066"/>
          </a:xfrm>
          <a:prstGeom prst="rect">
            <a:avLst/>
          </a:prstGeom>
          <a:noFill/>
        </p:spPr>
      </p:pic>
      <p:pic>
        <p:nvPicPr>
          <p:cNvPr id="7192" name="Picture 24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5429264"/>
            <a:ext cx="500066" cy="500066"/>
          </a:xfrm>
          <a:prstGeom prst="rect">
            <a:avLst/>
          </a:prstGeom>
          <a:noFill/>
        </p:spPr>
      </p:pic>
      <p:pic>
        <p:nvPicPr>
          <p:cNvPr id="7191" name="Picture 23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5929330"/>
            <a:ext cx="500066" cy="500066"/>
          </a:xfrm>
          <a:prstGeom prst="rect">
            <a:avLst/>
          </a:prstGeom>
          <a:noFill/>
        </p:spPr>
      </p:pic>
      <p:sp>
        <p:nvSpPr>
          <p:cNvPr id="7196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97" name="Rectangle 29"/>
          <p:cNvSpPr>
            <a:spLocks noChangeArrowheads="1"/>
          </p:cNvSpPr>
          <p:nvPr/>
        </p:nvSpPr>
        <p:spPr bwMode="auto">
          <a:xfrm>
            <a:off x="0" y="75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98" name="Rectangle 30"/>
          <p:cNvSpPr>
            <a:spLocks noChangeArrowheads="1"/>
          </p:cNvSpPr>
          <p:nvPr/>
        </p:nvSpPr>
        <p:spPr bwMode="auto">
          <a:xfrm>
            <a:off x="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99" name="Rectangle 31"/>
          <p:cNvSpPr>
            <a:spLocks noChangeArrowheads="1"/>
          </p:cNvSpPr>
          <p:nvPr/>
        </p:nvSpPr>
        <p:spPr bwMode="auto">
          <a:xfrm>
            <a:off x="0" y="1362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00" name="Rectangle 32"/>
          <p:cNvSpPr>
            <a:spLocks noChangeArrowheads="1"/>
          </p:cNvSpPr>
          <p:nvPr/>
        </p:nvSpPr>
        <p:spPr bwMode="auto">
          <a:xfrm>
            <a:off x="0" y="1790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01" name="Rectangle 33"/>
          <p:cNvSpPr>
            <a:spLocks noChangeArrowheads="1"/>
          </p:cNvSpPr>
          <p:nvPr/>
        </p:nvSpPr>
        <p:spPr bwMode="auto">
          <a:xfrm>
            <a:off x="0" y="2676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03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202" name="Picture 34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6215082"/>
            <a:ext cx="1455748" cy="500066"/>
          </a:xfrm>
          <a:prstGeom prst="rect">
            <a:avLst/>
          </a:prstGeom>
          <a:noFill/>
        </p:spPr>
      </p:pic>
      <p:sp>
        <p:nvSpPr>
          <p:cNvPr id="7204" name="Rectangle 36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Логарифм.</a:t>
            </a:r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0" y="1142984"/>
            <a:ext cx="900115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в)</a:t>
            </a:r>
            <a:r>
              <a:rPr lang="ru-RU" smtClean="0">
                <a:latin typeface="Arial" pitchFamily="34" charset="0"/>
                <a:cs typeface="Arial" pitchFamily="34" charset="0"/>
              </a:rPr>
              <a:t> Пусть</a:t>
            </a: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Ответ:</a:t>
            </a:r>
            <a:endParaRPr lang="ru-RU" b="1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1485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1295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1276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1214422"/>
            <a:ext cx="1500198" cy="500066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1714488"/>
            <a:ext cx="1476385" cy="714380"/>
          </a:xfrm>
          <a:prstGeom prst="rect">
            <a:avLst/>
          </a:prstGeom>
          <a:noFill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2428868"/>
            <a:ext cx="1698183" cy="571504"/>
          </a:xfrm>
          <a:prstGeom prst="rect">
            <a:avLst/>
          </a:prstGeom>
          <a:noFill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3071810"/>
            <a:ext cx="1143008" cy="571504"/>
          </a:xfrm>
          <a:prstGeom prst="rect">
            <a:avLst/>
          </a:prstGeom>
          <a:noFill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3714752"/>
            <a:ext cx="866574" cy="642942"/>
          </a:xfrm>
          <a:prstGeom prst="rect">
            <a:avLst/>
          </a:prstGeom>
          <a:noFill/>
        </p:spPr>
      </p:pic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1219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1562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4429132"/>
            <a:ext cx="1597879" cy="571504"/>
          </a:xfrm>
          <a:prstGeom prst="rect">
            <a:avLst/>
          </a:prstGeom>
          <a:noFill/>
        </p:spPr>
      </p:pic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Логарифм.</a:t>
            </a:r>
            <a:endParaRPr lang="ru-RU" sz="4800"/>
          </a:p>
        </p:txBody>
      </p:sp>
      <p:sp>
        <p:nvSpPr>
          <p:cNvPr id="11" name="Прямоугольник 10"/>
          <p:cNvSpPr/>
          <p:nvPr/>
        </p:nvSpPr>
        <p:spPr>
          <a:xfrm>
            <a:off x="928662" y="1500174"/>
            <a:ext cx="78581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>
                <a:latin typeface="Arial" pitchFamily="34" charset="0"/>
                <a:cs typeface="Arial" pitchFamily="34" charset="0"/>
              </a:rPr>
              <a:t>Задачи для самостоятельного решения.</a:t>
            </a:r>
          </a:p>
          <a:p>
            <a:r>
              <a:rPr lang="ru-RU" smtClean="0">
                <a:latin typeface="Arial" pitchFamily="34" charset="0"/>
                <a:cs typeface="Arial" pitchFamily="34" charset="0"/>
              </a:rPr>
              <a:t>Вычислите:</a:t>
            </a:r>
          </a:p>
          <a:p>
            <a:r>
              <a:rPr lang="ru-RU" smtClean="0">
                <a:latin typeface="Arial" pitchFamily="34" charset="0"/>
                <a:cs typeface="Arial" pitchFamily="34" charset="0"/>
              </a:rPr>
              <a:t>а)		б)		в)</a:t>
            </a:r>
          </a:p>
          <a:p>
            <a:endParaRPr lang="ru-RU" smtClean="0">
              <a:latin typeface="Arial" pitchFamily="34" charset="0"/>
              <a:cs typeface="Arial" pitchFamily="34" charset="0"/>
            </a:endParaRPr>
          </a:p>
          <a:p>
            <a:r>
              <a:rPr lang="ru-RU" smtClean="0">
                <a:latin typeface="Arial" pitchFamily="34" charset="0"/>
                <a:cs typeface="Arial" pitchFamily="34" charset="0"/>
              </a:rPr>
              <a:t>г)		д)		е)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0" y="1114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0" y="75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0" y="266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8" name="Rectangle 15"/>
          <p:cNvSpPr>
            <a:spLocks noChangeArrowheads="1"/>
          </p:cNvSpPr>
          <p:nvPr/>
        </p:nvSpPr>
        <p:spPr bwMode="auto">
          <a:xfrm>
            <a:off x="0" y="75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7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73" name="Rectangle 20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9" name="Rectangle 5"/>
          <p:cNvSpPr>
            <a:spLocks noChangeArrowheads="1"/>
          </p:cNvSpPr>
          <p:nvPr/>
        </p:nvSpPr>
        <p:spPr bwMode="auto">
          <a:xfrm>
            <a:off x="0" y="371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5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77" name="Rectangle 10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80" name="Rectangle 13"/>
          <p:cNvSpPr>
            <a:spLocks noChangeArrowheads="1"/>
          </p:cNvSpPr>
          <p:nvPr/>
        </p:nvSpPr>
        <p:spPr bwMode="auto">
          <a:xfrm>
            <a:off x="0" y="1085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8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85" name="Rectangle 18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88" name="Rectangle 21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7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7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7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333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952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4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96" name="Rectangle 16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7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99" name="Rectangle 19"/>
          <p:cNvSpPr>
            <a:spLocks noChangeArrowheads="1"/>
          </p:cNvSpPr>
          <p:nvPr/>
        </p:nvSpPr>
        <p:spPr bwMode="auto">
          <a:xfrm>
            <a:off x="0" y="247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0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02" name="Rectangle 22"/>
          <p:cNvSpPr>
            <a:spLocks noChangeArrowheads="1"/>
          </p:cNvSpPr>
          <p:nvPr/>
        </p:nvSpPr>
        <p:spPr bwMode="auto">
          <a:xfrm>
            <a:off x="0" y="333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3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05" name="Rectangle 25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6" name="Rectangle 2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08" name="Rectangle 28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89" y="2143116"/>
            <a:ext cx="1171583" cy="357190"/>
          </a:xfrm>
          <a:prstGeom prst="rect">
            <a:avLst/>
          </a:prstGeom>
          <a:noFill/>
        </p:spPr>
      </p:pic>
      <p:sp>
        <p:nvSpPr>
          <p:cNvPr id="204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6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1928802"/>
            <a:ext cx="1028707" cy="571504"/>
          </a:xfrm>
          <a:prstGeom prst="rect">
            <a:avLst/>
          </a:prstGeom>
          <a:noFill/>
        </p:spPr>
      </p:pic>
      <p:sp>
        <p:nvSpPr>
          <p:cNvPr id="207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76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071678"/>
            <a:ext cx="973101" cy="500066"/>
          </a:xfrm>
          <a:prstGeom prst="rect">
            <a:avLst/>
          </a:prstGeom>
          <a:noFill/>
        </p:spPr>
      </p:pic>
      <p:sp>
        <p:nvSpPr>
          <p:cNvPr id="2082" name="Rectangle 7"/>
          <p:cNvSpPr>
            <a:spLocks noChangeArrowheads="1"/>
          </p:cNvSpPr>
          <p:nvPr/>
        </p:nvSpPr>
        <p:spPr bwMode="auto">
          <a:xfrm>
            <a:off x="0" y="809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10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2643182"/>
            <a:ext cx="1014420" cy="357190"/>
          </a:xfrm>
          <a:prstGeom prst="rect">
            <a:avLst/>
          </a:prstGeom>
          <a:noFill/>
        </p:spPr>
      </p:pic>
      <p:sp>
        <p:nvSpPr>
          <p:cNvPr id="2111" name="Rectangle 10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0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643182"/>
            <a:ext cx="1506692" cy="428628"/>
          </a:xfrm>
          <a:prstGeom prst="rect">
            <a:avLst/>
          </a:prstGeom>
          <a:noFill/>
        </p:spPr>
      </p:pic>
      <p:sp>
        <p:nvSpPr>
          <p:cNvPr id="1043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5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643182"/>
            <a:ext cx="1312673" cy="500066"/>
          </a:xfrm>
          <a:prstGeom prst="rect">
            <a:avLst/>
          </a:prstGeom>
          <a:noFill/>
        </p:spPr>
      </p:pic>
      <p:sp>
        <p:nvSpPr>
          <p:cNvPr id="1048" name="Rectangle 15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Логарифм.</a:t>
            </a:r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42844" y="1357298"/>
            <a:ext cx="90011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Особое внимание надо обратить на три формулы, для них тоже можно сделать небольшую памятку:</a:t>
            </a: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smtClean="0"/>
              <a:t>Давайте посмотрим на конкретные примеры:</a:t>
            </a: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75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352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0" y="1362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2428868"/>
            <a:ext cx="1928826" cy="17680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5214950"/>
            <a:ext cx="6072230" cy="642942"/>
          </a:xfrm>
          <a:prstGeom prst="rect">
            <a:avLst/>
          </a:prstGeom>
          <a:noFill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400052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Cambria Math" pitchFamily="18" charset="0"/>
                <a:ea typeface="Cambria Math" pitchFamily="18" charset="0"/>
                <a:cs typeface="Courier New" pitchFamily="49" charset="0"/>
              </a:rPr>
              <a:t>Лёгкое отношение к жизни делает её тяжёлой. </a:t>
            </a:r>
            <a:br>
              <a:rPr lang="ru-RU" b="1" dirty="0" smtClean="0">
                <a:latin typeface="Cambria Math" pitchFamily="18" charset="0"/>
                <a:ea typeface="Cambria Math" pitchFamily="18" charset="0"/>
                <a:cs typeface="Courier New" pitchFamily="49" charset="0"/>
              </a:rPr>
            </a:br>
            <a:r>
              <a:rPr lang="ru-RU" b="1" dirty="0" smtClean="0">
                <a:latin typeface="Cambria Math" pitchFamily="18" charset="0"/>
                <a:ea typeface="Cambria Math" pitchFamily="18" charset="0"/>
                <a:cs typeface="Courier New" pitchFamily="49" charset="0"/>
              </a:rPr>
              <a:t>  </a:t>
            </a:r>
            <a:br>
              <a:rPr lang="ru-RU" b="1" dirty="0" smtClean="0">
                <a:latin typeface="Cambria Math" pitchFamily="18" charset="0"/>
                <a:ea typeface="Cambria Math" pitchFamily="18" charset="0"/>
                <a:cs typeface="Courier New" pitchFamily="49" charset="0"/>
              </a:rPr>
            </a:br>
            <a:r>
              <a:rPr lang="ru-RU" b="1" dirty="0" smtClean="0">
                <a:latin typeface="Cambria Math" pitchFamily="18" charset="0"/>
                <a:ea typeface="Cambria Math" pitchFamily="18" charset="0"/>
                <a:cs typeface="Courier New" pitchFamily="49" charset="0"/>
              </a:rPr>
              <a:t>Э. Кроткий.</a:t>
            </a:r>
            <a:endParaRPr lang="ru-RU" b="1" dirty="0">
              <a:latin typeface="Cambria Math" pitchFamily="18" charset="0"/>
              <a:ea typeface="Cambria Math" pitchFamily="18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1080</TotalTime>
  <Words>85</Words>
  <Application>Microsoft Office PowerPoint</Application>
  <PresentationFormat>Экран (4:3)</PresentationFormat>
  <Paragraphs>113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Слайд 1</vt:lpstr>
      <vt:lpstr>Самый мудрый человек тот, кого больше всего раздражает потеря времени.     А. Данте.</vt:lpstr>
      <vt:lpstr>Логарифм.</vt:lpstr>
      <vt:lpstr>Логарифм.</vt:lpstr>
      <vt:lpstr>Логарифм.</vt:lpstr>
      <vt:lpstr>Логарифм.</vt:lpstr>
      <vt:lpstr>Логарифм.</vt:lpstr>
      <vt:lpstr>Логарифм.</vt:lpstr>
      <vt:lpstr>Логарифм.</vt:lpstr>
      <vt:lpstr>Логарифм.</vt:lpstr>
      <vt:lpstr>Логарифм.</vt:lpstr>
      <vt:lpstr>Лёгкое отношение к жизни делает её тяжёлой.     Э. Кроткий.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Занимательная математика</dc:title>
  <dc:creator>апачай</dc:creator>
  <cp:lastModifiedBy>Учитель</cp:lastModifiedBy>
  <cp:revision>145</cp:revision>
  <dcterms:created xsi:type="dcterms:W3CDTF">2014-11-11T08:01:01Z</dcterms:created>
  <dcterms:modified xsi:type="dcterms:W3CDTF">2016-09-29T08:33:12Z</dcterms:modified>
</cp:coreProperties>
</file>